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0"/>
    <p:restoredTop sz="96327"/>
  </p:normalViewPr>
  <p:slideViewPr>
    <p:cSldViewPr snapToGrid="0">
      <p:cViewPr>
        <p:scale>
          <a:sx n="152" d="100"/>
          <a:sy n="152" d="100"/>
        </p:scale>
        <p:origin x="928" y="8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57062-EFB8-214A-A650-30E116825FBC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0843-23AF-0F4E-9DBB-C7BB50AD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8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F854A1-F424-5510-4A6D-B9AFD2C5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00A558-8661-9A27-2641-2A8323229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8F4A4B-3414-1DED-0EC9-BFFA68AE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EDFAE9-8E42-78AA-D777-D854CD2C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8734E4-F77A-D3D1-9009-D09A22CA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E9735-559C-4E78-8BD5-FF289457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7679CF-F368-AB87-C29E-32CC49DA5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BC7AC-65BE-2149-EE71-F7E2600B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CA7030-CF7E-3FB4-62CB-3E9781D2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B60CE8-0694-1A83-746E-3B03CBDF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3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168E172-EBE3-3B99-3AD0-7B764697C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210D50-1629-B8C3-AB70-FAD7E1DF1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500E0A-780F-2123-A76E-C92AA3EA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55509E-D5BF-4660-B1AA-392CE893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4FA96F-F246-F58F-7C77-550BCEAA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6FD35-6B06-8926-88C4-A030B1A6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13E284-F725-8216-2595-F9CEC56C7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0E3D6B-F37A-8D15-25C6-360231C9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3DA5C-1DB0-984D-01E5-B4485AA4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0F56E8-BF3B-40B5-DAC5-5EAA7656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6D184-A8BA-A4F6-FAEE-F6F31C97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62EA4E-36D6-18CD-2D3A-7236455F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1FEF86-4225-A95F-E4BF-69569D181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F111A6-B1B1-8BBB-1E84-98245D88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FD9560-C0D2-ED7F-9DF4-A0B9352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4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91970-6414-1635-14BC-3AD75FD4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71BE0-A871-E573-CEE9-F878B0F10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1353D8-5894-DD02-BAA8-C9BC6435B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7EA1A5-EE4C-44EF-6235-2139F9A9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00FF1C-11F6-CC51-18B8-DDC2E59E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457746-F1D7-498B-086E-134A3BA6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1DED9E-239D-9D43-D6CB-C747AE32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B67B62-682D-65BC-2ECC-27F81DFC1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5BCF38-2A8C-34F0-E8CB-AE75B89C8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2FA87AA-894C-5DCF-CBBF-E232524C5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648D1A-CBC3-6EFE-1876-10A3CA91A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BE02D58-4269-0FD3-2F87-412C3E1F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2C3193D-8456-4150-E710-A0714A7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2B47B8-3266-6DE4-DB24-E6286893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1E7C44-48DE-A526-5BED-AE3581FF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2F55A4-FBF2-B209-8618-FAF55F458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E6C88BE-67E8-30C2-5CCC-613BA901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A492FA-4008-AE44-36BC-9F4A781A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1E5FF4-04A2-51FF-6EB4-BB999F5B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925BFCF-3051-9554-68ED-C070F260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2D998B-F14F-F1E3-C5C0-CCC5468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7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772B45-3AEA-08FD-1137-C5257580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91EC71-184B-793D-3852-24A113A4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CC71206-7DD9-DAF9-FE3E-7A8D9E5D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938515-08C6-1041-D6E9-D28C9912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F3F240-C122-D784-BEFF-6586A44E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E27784-B8E6-6BE4-1963-8B0F2FD2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82BA1C-4122-5614-D2A2-61A1754C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CCBF1D6-7DC7-87FB-0E57-890210B18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3C77DF-FFAD-7811-AD59-8300E3418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90F801-A194-E967-818A-94EF6DDE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157E94-2517-5C89-E5F5-0728B936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3CC010-FCC3-7E3C-DE01-6772A2C2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6C48AD-9AB0-B020-4BEC-B86EF611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6A2FD5-5B7B-3757-29D3-1D80710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F4D29B-1247-34DF-AAC2-9828D145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1738D4-9181-FBC8-A45D-BBCECEBAC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C77F57-4192-9000-23E4-6ECD11714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D7050-B506-1BEA-C8DF-D512B9485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1231"/>
            <a:ext cx="12212699" cy="81977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Change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A6618A-1347-4245-9A23-58ADDEE3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650" y="3447221"/>
            <a:ext cx="9144000" cy="59966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Waterfall Project Plan</a:t>
            </a:r>
            <a:endParaRPr lang="en-US" sz="2800" b="1" dirty="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"/>
            </a:endParaRPr>
          </a:p>
        </p:txBody>
      </p:sp>
      <p:sp>
        <p:nvSpPr>
          <p:cNvPr id="4" name="Google Shape;74;p16">
            <a:extLst>
              <a:ext uri="{FF2B5EF4-FFF2-40B4-BE49-F238E27FC236}">
                <a16:creationId xmlns:a16="http://schemas.microsoft.com/office/drawing/2014/main" xmlns="" id="{E79B9C77-7F42-48BD-1566-5A36A7D7D0DF}"/>
              </a:ext>
            </a:extLst>
          </p:cNvPr>
          <p:cNvSpPr/>
          <p:nvPr/>
        </p:nvSpPr>
        <p:spPr>
          <a:xfrm>
            <a:off x="-20700" y="4817164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74;p16">
            <a:extLst>
              <a:ext uri="{FF2B5EF4-FFF2-40B4-BE49-F238E27FC236}">
                <a16:creationId xmlns:a16="http://schemas.microsoft.com/office/drawing/2014/main" xmlns="" id="{12AB6356-FA12-CC64-F778-49E742FB80C5}"/>
              </a:ext>
            </a:extLst>
          </p:cNvPr>
          <p:cNvSpPr/>
          <p:nvPr/>
        </p:nvSpPr>
        <p:spPr>
          <a:xfrm>
            <a:off x="-20700" y="0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" name="Google Shape;83;p16">
            <a:extLst>
              <a:ext uri="{FF2B5EF4-FFF2-40B4-BE49-F238E27FC236}">
                <a16:creationId xmlns:a16="http://schemas.microsoft.com/office/drawing/2014/main" xmlns="" id="{34B34983-2D85-1A92-EC31-377FEFDFA400}"/>
              </a:ext>
            </a:extLst>
          </p:cNvPr>
          <p:cNvCxnSpPr>
            <a:cxnSpLocks/>
          </p:cNvCxnSpPr>
          <p:nvPr/>
        </p:nvCxnSpPr>
        <p:spPr>
          <a:xfrm>
            <a:off x="-20700" y="2046692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Google Shape;83;p16">
            <a:extLst>
              <a:ext uri="{FF2B5EF4-FFF2-40B4-BE49-F238E27FC236}">
                <a16:creationId xmlns:a16="http://schemas.microsoft.com/office/drawing/2014/main" xmlns="" id="{3DC301EE-DF05-962D-3E0D-B5104137FEC7}"/>
              </a:ext>
            </a:extLst>
          </p:cNvPr>
          <p:cNvCxnSpPr>
            <a:cxnSpLocks/>
          </p:cNvCxnSpPr>
          <p:nvPr/>
        </p:nvCxnSpPr>
        <p:spPr>
          <a:xfrm>
            <a:off x="-20700" y="4817164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40943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E12D8A-1155-E0E0-D917-47EE42C6ABDC}"/>
              </a:ext>
            </a:extLst>
          </p:cNvPr>
          <p:cNvSpPr txBox="1"/>
          <p:nvPr/>
        </p:nvSpPr>
        <p:spPr>
          <a:xfrm>
            <a:off x="100668" y="250794"/>
            <a:ext cx="10026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Key Activities by Phase</a:t>
            </a: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xmlns="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9EC0B8CC-91AD-5ED2-EA66-BAE742F30C39}"/>
              </a:ext>
            </a:extLst>
          </p:cNvPr>
          <p:cNvSpPr/>
          <p:nvPr/>
        </p:nvSpPr>
        <p:spPr>
          <a:xfrm>
            <a:off x="100668" y="1587287"/>
            <a:ext cx="702235" cy="51863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63040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20" b="1" i="0" u="none" strike="noStrike" kern="1200" cap="all" spc="0" normalizeH="0" baseline="0" noProof="0" dirty="0">
              <a:ln>
                <a:noFill/>
              </a:ln>
              <a:solidFill>
                <a:srgbClr val="BFBFB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ound Same Side Corner Rectangle 91">
            <a:extLst>
              <a:ext uri="{FF2B5EF4-FFF2-40B4-BE49-F238E27FC236}">
                <a16:creationId xmlns:a16="http://schemas.microsoft.com/office/drawing/2014/main" xmlns="" id="{FA7531A8-EE2C-753F-53DB-CDAD297F463C}"/>
              </a:ext>
            </a:extLst>
          </p:cNvPr>
          <p:cNvSpPr/>
          <p:nvPr/>
        </p:nvSpPr>
        <p:spPr>
          <a:xfrm>
            <a:off x="4697240" y="904486"/>
            <a:ext cx="1783080" cy="60433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0" rtlCol="0" anchor="ctr"/>
          <a:lstStyle/>
          <a:p>
            <a:pPr marL="0" marR="0" lvl="0" indent="0" algn="l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Design</a:t>
            </a:r>
          </a:p>
        </p:txBody>
      </p:sp>
      <p:sp>
        <p:nvSpPr>
          <p:cNvPr id="6" name="Round Same Side Corner Rectangle 93">
            <a:extLst>
              <a:ext uri="{FF2B5EF4-FFF2-40B4-BE49-F238E27FC236}">
                <a16:creationId xmlns:a16="http://schemas.microsoft.com/office/drawing/2014/main" xmlns="" id="{C58E8769-DFDE-B377-41A4-53D011C3D0A1}"/>
              </a:ext>
            </a:extLst>
          </p:cNvPr>
          <p:cNvSpPr/>
          <p:nvPr/>
        </p:nvSpPr>
        <p:spPr>
          <a:xfrm>
            <a:off x="6583918" y="904486"/>
            <a:ext cx="1783080" cy="60433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0" rtlCol="0" anchor="ctr"/>
          <a:lstStyle/>
          <a:p>
            <a:pPr marL="0" marR="0" lvl="0" indent="0" algn="l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Develop and Test</a:t>
            </a:r>
          </a:p>
        </p:txBody>
      </p:sp>
      <p:sp>
        <p:nvSpPr>
          <p:cNvPr id="7" name="Round Same Side Corner Rectangle 55">
            <a:extLst>
              <a:ext uri="{FF2B5EF4-FFF2-40B4-BE49-F238E27FC236}">
                <a16:creationId xmlns:a16="http://schemas.microsoft.com/office/drawing/2014/main" xmlns="" id="{B6F7C71C-7BAB-56E1-BCE0-E1D675BC9788}"/>
              </a:ext>
            </a:extLst>
          </p:cNvPr>
          <p:cNvSpPr/>
          <p:nvPr/>
        </p:nvSpPr>
        <p:spPr>
          <a:xfrm>
            <a:off x="8461574" y="904486"/>
            <a:ext cx="1783080" cy="60433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0" rtlCol="0" anchor="ctr"/>
          <a:lstStyle/>
          <a:p>
            <a:pPr marL="0" marR="0" lvl="0" indent="0" algn="l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Implementation</a:t>
            </a:r>
          </a:p>
        </p:txBody>
      </p:sp>
      <p:sp>
        <p:nvSpPr>
          <p:cNvPr id="10" name="Round Same Side Corner Rectangle 97">
            <a:extLst>
              <a:ext uri="{FF2B5EF4-FFF2-40B4-BE49-F238E27FC236}">
                <a16:creationId xmlns:a16="http://schemas.microsoft.com/office/drawing/2014/main" xmlns="" id="{3DB23CB0-E00C-067C-0274-3FA7C2D56D05}"/>
              </a:ext>
            </a:extLst>
          </p:cNvPr>
          <p:cNvSpPr/>
          <p:nvPr/>
        </p:nvSpPr>
        <p:spPr>
          <a:xfrm>
            <a:off x="10348252" y="904486"/>
            <a:ext cx="1783080" cy="60433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0" rtlCol="0" anchor="ctr"/>
          <a:lstStyle/>
          <a:p>
            <a:pPr marL="0" marR="0" lvl="0" indent="0" algn="l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Operations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E63EC8E0-DDFC-9B55-3BAE-211385D49F20}"/>
              </a:ext>
            </a:extLst>
          </p:cNvPr>
          <p:cNvGrpSpPr/>
          <p:nvPr/>
        </p:nvGrpSpPr>
        <p:grpSpPr>
          <a:xfrm>
            <a:off x="4690956" y="1587287"/>
            <a:ext cx="1778685" cy="5203600"/>
            <a:chOff x="4954359" y="2397002"/>
            <a:chExt cx="1778685" cy="5203600"/>
          </a:xfrm>
          <a:noFill/>
        </p:grpSpPr>
        <p:sp>
          <p:nvSpPr>
            <p:cNvPr id="29" name="Round Same Side Corner Rectangle 91">
              <a:extLst>
                <a:ext uri="{FF2B5EF4-FFF2-40B4-BE49-F238E27FC236}">
                  <a16:creationId xmlns:a16="http://schemas.microsoft.com/office/drawing/2014/main" xmlns="" id="{CF37FF94-784D-B460-0609-EFC3C32652FB}"/>
                </a:ext>
              </a:extLst>
            </p:cNvPr>
            <p:cNvSpPr/>
            <p:nvPr/>
          </p:nvSpPr>
          <p:spPr>
            <a:xfrm>
              <a:off x="4954359" y="2397002"/>
              <a:ext cx="1778685" cy="5203600"/>
            </a:xfrm>
            <a:prstGeom prst="rect">
              <a:avLst/>
            </a:prstGeom>
            <a:grp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0" bIns="274320" rtlCol="0" anchor="t" anchorCtr="0"/>
            <a:lstStyle/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Design Workshops</a:t>
              </a: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dirty="0">
                <a:solidFill>
                  <a:srgbClr val="000000"/>
                </a:solidFill>
                <a:latin typeface="Arial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dirty="0">
                <a:solidFill>
                  <a:srgbClr val="000000"/>
                </a:solidFill>
                <a:latin typeface="Arial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dirty="0">
                <a:solidFill>
                  <a:srgbClr val="000000"/>
                </a:solidFill>
                <a:latin typeface="Arial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Develop Change Management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Change Impact Analysis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Engagement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Communication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Learning &amp; Development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Align and Engage Leadership and Stakeholders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Train and Coach Internal Change Network</a:t>
              </a:r>
            </a:p>
            <a:p>
              <a:pPr marR="0" lvl="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  <a:p>
              <a:pPr marR="0" lvl="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C51BCE1A-F962-0A14-1FCE-5E5AEA205776}"/>
                </a:ext>
              </a:extLst>
            </p:cNvPr>
            <p:cNvCxnSpPr/>
            <p:nvPr/>
          </p:nvCxnSpPr>
          <p:spPr>
            <a:xfrm>
              <a:off x="4958561" y="3832497"/>
              <a:ext cx="1608990" cy="0"/>
            </a:xfrm>
            <a:prstGeom prst="line">
              <a:avLst/>
            </a:prstGeom>
            <a:grpFill/>
            <a:ln w="28575" cap="sq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9387785C-EDBF-27B9-199E-BC76355828AE}"/>
              </a:ext>
            </a:extLst>
          </p:cNvPr>
          <p:cNvGrpSpPr/>
          <p:nvPr/>
        </p:nvGrpSpPr>
        <p:grpSpPr>
          <a:xfrm>
            <a:off x="8462668" y="1597927"/>
            <a:ext cx="1783080" cy="5175703"/>
            <a:chOff x="8725196" y="2407638"/>
            <a:chExt cx="1783080" cy="5175703"/>
          </a:xfrm>
          <a:noFill/>
        </p:grpSpPr>
        <p:sp>
          <p:nvSpPr>
            <p:cNvPr id="32" name="Round Same Side Corner Rectangle 93">
              <a:extLst>
                <a:ext uri="{FF2B5EF4-FFF2-40B4-BE49-F238E27FC236}">
                  <a16:creationId xmlns:a16="http://schemas.microsoft.com/office/drawing/2014/main" xmlns="" id="{E8041ADA-3A15-D828-F7BB-3A082B8D2385}"/>
                </a:ext>
              </a:extLst>
            </p:cNvPr>
            <p:cNvSpPr/>
            <p:nvPr/>
          </p:nvSpPr>
          <p:spPr>
            <a:xfrm>
              <a:off x="8725196" y="2407638"/>
              <a:ext cx="1783080" cy="5175703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0" bIns="274320" rtlCol="0" anchor="t" anchorCtr="0"/>
            <a:lstStyle/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End User Training</a:t>
              </a: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dirty="0">
                <a:solidFill>
                  <a:srgbClr val="000000"/>
                </a:solidFill>
                <a:latin typeface="Arial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Execute and Update Change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Support End User Training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Post training evaluation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Align and Engage Leadership and Stakeholders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336565BA-1449-6D67-60F7-377AF6B67B24}"/>
                </a:ext>
              </a:extLst>
            </p:cNvPr>
            <p:cNvCxnSpPr/>
            <p:nvPr/>
          </p:nvCxnSpPr>
          <p:spPr>
            <a:xfrm>
              <a:off x="8811147" y="3822583"/>
              <a:ext cx="1608990" cy="0"/>
            </a:xfrm>
            <a:prstGeom prst="line">
              <a:avLst/>
            </a:prstGeom>
            <a:grpFill/>
            <a:ln w="28575" cap="sq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527314D9-678E-0B0B-3AD9-E1066C432B78}"/>
              </a:ext>
            </a:extLst>
          </p:cNvPr>
          <p:cNvGrpSpPr/>
          <p:nvPr/>
        </p:nvGrpSpPr>
        <p:grpSpPr>
          <a:xfrm>
            <a:off x="10322841" y="1599515"/>
            <a:ext cx="1783080" cy="5182187"/>
            <a:chOff x="10603071" y="2407547"/>
            <a:chExt cx="1783080" cy="5182187"/>
          </a:xfrm>
          <a:noFill/>
        </p:grpSpPr>
        <p:sp>
          <p:nvSpPr>
            <p:cNvPr id="35" name="Round Same Side Corner Rectangle 97">
              <a:extLst>
                <a:ext uri="{FF2B5EF4-FFF2-40B4-BE49-F238E27FC236}">
                  <a16:creationId xmlns:a16="http://schemas.microsoft.com/office/drawing/2014/main" xmlns="" id="{5BF9560A-0712-B14D-7A34-70B46F5EF8F0}"/>
                </a:ext>
              </a:extLst>
            </p:cNvPr>
            <p:cNvSpPr/>
            <p:nvPr/>
          </p:nvSpPr>
          <p:spPr>
            <a:xfrm>
              <a:off x="10603071" y="2407547"/>
              <a:ext cx="1783080" cy="5182187"/>
            </a:xfrm>
            <a:prstGeom prst="rect">
              <a:avLst/>
            </a:prstGeom>
            <a:grp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0" bIns="274320" rtlCol="0" anchor="t" anchorCtr="0"/>
            <a:lstStyle/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Go Live Support</a:t>
              </a: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dirty="0">
                <a:solidFill>
                  <a:srgbClr val="000000"/>
                </a:solidFill>
                <a:latin typeface="Arial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Execute and Update Change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Sustain the Change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Identify Lessons Learned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86D5CD95-71A5-0BB2-1100-A5978316C672}"/>
                </a:ext>
              </a:extLst>
            </p:cNvPr>
            <p:cNvCxnSpPr/>
            <p:nvPr/>
          </p:nvCxnSpPr>
          <p:spPr>
            <a:xfrm>
              <a:off x="10690116" y="3811685"/>
              <a:ext cx="1608990" cy="0"/>
            </a:xfrm>
            <a:prstGeom prst="line">
              <a:avLst/>
            </a:prstGeom>
            <a:grpFill/>
            <a:ln w="28575" cap="sq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096EA0FF-889A-0478-B276-2C0333374C74}"/>
              </a:ext>
            </a:extLst>
          </p:cNvPr>
          <p:cNvGrpSpPr/>
          <p:nvPr/>
        </p:nvGrpSpPr>
        <p:grpSpPr>
          <a:xfrm>
            <a:off x="914862" y="1604545"/>
            <a:ext cx="3670673" cy="5186343"/>
            <a:chOff x="1163370" y="2397003"/>
            <a:chExt cx="3707264" cy="5186343"/>
          </a:xfrm>
          <a:noFill/>
        </p:grpSpPr>
        <p:sp>
          <p:nvSpPr>
            <p:cNvPr id="39" name="Round Same Side Corner Rectangle 97">
              <a:extLst>
                <a:ext uri="{FF2B5EF4-FFF2-40B4-BE49-F238E27FC236}">
                  <a16:creationId xmlns:a16="http://schemas.microsoft.com/office/drawing/2014/main" xmlns="" id="{6D962480-1E24-1ADF-8EE4-AEC17B1C4CAD}"/>
                </a:ext>
              </a:extLst>
            </p:cNvPr>
            <p:cNvSpPr/>
            <p:nvPr/>
          </p:nvSpPr>
          <p:spPr>
            <a:xfrm>
              <a:off x="1163370" y="2397003"/>
              <a:ext cx="3707264" cy="5186343"/>
            </a:xfrm>
            <a:prstGeom prst="rect">
              <a:avLst/>
            </a:prstGeom>
            <a:grp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0" bIns="274320" rtlCol="0" anchor="t" anchorCtr="0"/>
            <a:lstStyle/>
            <a:p>
              <a:pPr marR="0" lvl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tabLst/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Business Needs Analysis</a:t>
              </a:r>
            </a:p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Scope &amp; Requirements</a:t>
              </a:r>
            </a:p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endParaRPr lang="en-US" sz="1200" dirty="0">
                <a:solidFill>
                  <a:srgbClr val="FFFFFF"/>
                </a:solidFill>
                <a:latin typeface="Arial"/>
              </a:endParaRPr>
            </a:p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R="0" lvl="0" indent="0" defTabSz="1463040" fontAlgn="auto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Arial"/>
                </a:rPr>
                <a:t>Plan Change Readiness Assessment 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Identify Change Sponsor 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Identify Change Manager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Stakeholder Analysis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Schedule interviews and workshops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lang="en-US" sz="1000" dirty="0">
                <a:solidFill>
                  <a:srgbClr val="000000"/>
                </a:solidFill>
                <a:latin typeface="Arial"/>
              </a:endParaRPr>
            </a:p>
            <a:p>
              <a:pPr defTabSz="1463040">
                <a:lnSpc>
                  <a:spcPts val="1400"/>
                </a:lnSpc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Conduct Initial Change Readiness Assessment (CRA)</a:t>
              </a:r>
            </a:p>
            <a:p>
              <a:pPr defTabSz="1463040">
                <a:lnSpc>
                  <a:spcPts val="1400"/>
                </a:lnSpc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Conduct confidential interviews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Develop and present Change Strategy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Approval of Change Strategy by Project and Change Sponsor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207D36DA-7A12-9A4F-4B91-93114CDEAD56}"/>
                </a:ext>
              </a:extLst>
            </p:cNvPr>
            <p:cNvCxnSpPr>
              <a:cxnSpLocks/>
            </p:cNvCxnSpPr>
            <p:nvPr/>
          </p:nvCxnSpPr>
          <p:spPr>
            <a:xfrm>
              <a:off x="1163370" y="3836136"/>
              <a:ext cx="3676764" cy="0"/>
            </a:xfrm>
            <a:prstGeom prst="line">
              <a:avLst/>
            </a:prstGeom>
            <a:grpFill/>
            <a:ln w="28575" cap="sq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FF6EB15-6A8F-F7EC-A592-7EC8320D228F}"/>
              </a:ext>
            </a:extLst>
          </p:cNvPr>
          <p:cNvSpPr txBox="1"/>
          <p:nvPr/>
        </p:nvSpPr>
        <p:spPr>
          <a:xfrm rot="16200000">
            <a:off x="-310246" y="2221965"/>
            <a:ext cx="1481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Project Activities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B3163F51-5777-26F0-7FD4-56FC6DD9F561}"/>
              </a:ext>
            </a:extLst>
          </p:cNvPr>
          <p:cNvGrpSpPr/>
          <p:nvPr/>
        </p:nvGrpSpPr>
        <p:grpSpPr>
          <a:xfrm>
            <a:off x="6583918" y="1597923"/>
            <a:ext cx="1783080" cy="5182187"/>
            <a:chOff x="6847321" y="2407638"/>
            <a:chExt cx="1783080" cy="5182187"/>
          </a:xfrm>
          <a:noFill/>
        </p:grpSpPr>
        <p:sp>
          <p:nvSpPr>
            <p:cNvPr id="46" name="Round Same Side Corner Rectangle 93">
              <a:extLst>
                <a:ext uri="{FF2B5EF4-FFF2-40B4-BE49-F238E27FC236}">
                  <a16:creationId xmlns:a16="http://schemas.microsoft.com/office/drawing/2014/main" xmlns="" id="{4E3B399D-B542-C694-BA68-928899B7DE85}"/>
                </a:ext>
              </a:extLst>
            </p:cNvPr>
            <p:cNvSpPr/>
            <p:nvPr/>
          </p:nvSpPr>
          <p:spPr>
            <a:xfrm>
              <a:off x="6847321" y="2407638"/>
              <a:ext cx="1783080" cy="5182187"/>
            </a:xfrm>
            <a:prstGeom prst="rect">
              <a:avLst/>
            </a:prstGeom>
            <a:grp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0" bIns="274320" rtlCol="0" anchor="t" anchorCtr="0"/>
            <a:lstStyle/>
            <a:p>
              <a:pPr defTabSz="1463040">
                <a:lnSpc>
                  <a:spcPts val="1400"/>
                </a:lnSpc>
                <a:spcAft>
                  <a:spcPts val="120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User Acceptance Testing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User 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lang="en-US" sz="1000" dirty="0">
                <a:solidFill>
                  <a:srgbClr val="FFFFFF"/>
                </a:solidFill>
                <a:latin typeface="Arial"/>
              </a:endParaRPr>
            </a:p>
            <a:p>
              <a:pPr marR="0" lvl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Documentation</a:t>
              </a:r>
            </a:p>
            <a:p>
              <a:pPr marR="0" lvl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tabLst/>
                <a:defRPr/>
              </a:pP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Execute and Update Change Plan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Measure and Monitor Change Adoption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 Risk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Develop, Deliver and Monitor On-Going Communications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Participate in UAT</a:t>
              </a: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Update components of the Change Plan</a:t>
              </a:r>
              <a:endPara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71450" marR="0" lvl="0" indent="-171450" algn="l" defTabSz="146304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02DD878A-E1D2-A33F-D94D-5C7BFFA173E6}"/>
                </a:ext>
              </a:extLst>
            </p:cNvPr>
            <p:cNvCxnSpPr/>
            <p:nvPr/>
          </p:nvCxnSpPr>
          <p:spPr>
            <a:xfrm>
              <a:off x="6925344" y="3827669"/>
              <a:ext cx="1608990" cy="0"/>
            </a:xfrm>
            <a:prstGeom prst="line">
              <a:avLst/>
            </a:prstGeom>
            <a:grpFill/>
            <a:ln w="28575" cap="sq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8" name="Round Same Side Corner Rectangle 97">
            <a:extLst>
              <a:ext uri="{FF2B5EF4-FFF2-40B4-BE49-F238E27FC236}">
                <a16:creationId xmlns:a16="http://schemas.microsoft.com/office/drawing/2014/main" xmlns="" id="{30061990-1786-C8B2-9D57-C5B63024C65A}"/>
              </a:ext>
            </a:extLst>
          </p:cNvPr>
          <p:cNvSpPr/>
          <p:nvPr/>
        </p:nvSpPr>
        <p:spPr>
          <a:xfrm>
            <a:off x="923884" y="904486"/>
            <a:ext cx="3694692" cy="604331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0" rtlCol="0" anchor="ctr"/>
          <a:lstStyle/>
          <a:p>
            <a:pPr marL="0" marR="0" lvl="0" indent="0" algn="l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Initiation and Analysis</a:t>
            </a:r>
          </a:p>
        </p:txBody>
      </p:sp>
      <p:sp>
        <p:nvSpPr>
          <p:cNvPr id="49" name="Rounded Rectangle 47">
            <a:extLst>
              <a:ext uri="{FF2B5EF4-FFF2-40B4-BE49-F238E27FC236}">
                <a16:creationId xmlns:a16="http://schemas.microsoft.com/office/drawing/2014/main" xmlns="" id="{1F4ABFDE-83EE-6351-F9FF-6B4AFA817E5F}"/>
              </a:ext>
            </a:extLst>
          </p:cNvPr>
          <p:cNvSpPr/>
          <p:nvPr/>
        </p:nvSpPr>
        <p:spPr>
          <a:xfrm rot="16200000">
            <a:off x="160991" y="852532"/>
            <a:ext cx="604328" cy="708237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630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Phase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104B5113-7DFF-289D-8067-7B7D0624978D}"/>
              </a:ext>
            </a:extLst>
          </p:cNvPr>
          <p:cNvSpPr txBox="1"/>
          <p:nvPr/>
        </p:nvSpPr>
        <p:spPr>
          <a:xfrm rot="16200000">
            <a:off x="-694177" y="4351183"/>
            <a:ext cx="22919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463040">
              <a:defRPr/>
            </a:pPr>
            <a:r>
              <a:rPr lang="en-US" sz="1000" b="1" dirty="0">
                <a:solidFill>
                  <a:srgbClr val="000000"/>
                </a:solidFill>
                <a:latin typeface="Arial"/>
              </a:rPr>
              <a:t>Key  Change Activities</a:t>
            </a:r>
          </a:p>
        </p:txBody>
      </p:sp>
    </p:spTree>
    <p:extLst>
      <p:ext uri="{BB962C8B-B14F-4D97-AF65-F5344CB8AC3E}">
        <p14:creationId xmlns:p14="http://schemas.microsoft.com/office/powerpoint/2010/main" val="294575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Custom</PresentationFormat>
  <Paragraphs>68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Change Activities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ChangeFlare Sample Worksheet</dc:title>
  <dc:creator/>
  <cp:keywords>changeflare.com</cp:keywords>
  <cp:lastModifiedBy/>
  <cp:revision>1</cp:revision>
  <dcterms:created xsi:type="dcterms:W3CDTF">2023-06-19T05:11:03Z</dcterms:created>
  <dcterms:modified xsi:type="dcterms:W3CDTF">2023-06-19T05:11:05Z</dcterms:modified>
  <cp:category>Ataei Consulting Inc.</cp:category>
</cp:coreProperties>
</file>